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Abel" panose="02000506030000020004" pitchFamily="2" charset="0"/>
      <p:regular r:id="rId57"/>
    </p:embeddedFont>
    <p:embeddedFont>
      <p:font typeface="Megrim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43057-384B-4D20-ADA1-F412E5197CF4}">
  <a:tblStyle styleId="{40943057-384B-4D20-ADA1-F412E5197CF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3" d="100"/>
          <a:sy n="173" d="100"/>
        </p:scale>
        <p:origin x="15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2b68688f7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32b68688f7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9" name="Google Shape;309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10" name="Google Shape;310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" name="Google Shape;311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2" name="Google Shape;312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" name="Google Shape;317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8" name="Google Shape;318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319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20" name="Google Shape;320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6" name="Google Shape;346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7" name="Google Shape;347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50" name="Google Shape;350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8" name="Google Shape;358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0" name="Google Shape;370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3" name="Google Shape;373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4" name="Google Shape;374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5" name="Google Shape;375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6" name="Google Shape;376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7" name="Google Shape;377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2" name="Google Shape;382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3" name="Google Shape;383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4" name="Google Shape;384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5" name="Google Shape;385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1" name="Google Shape;411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2" name="Google Shape;412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3"/>
          <p:cNvGrpSpPr/>
          <p:nvPr/>
        </p:nvGrpSpPr>
        <p:grpSpPr>
          <a:xfrm rot="-929110">
            <a:off x="7064198" y="172812"/>
            <a:ext cx="2366367" cy="3131332"/>
            <a:chOff x="2044576" y="2604080"/>
            <a:chExt cx="3302632" cy="4370260"/>
          </a:xfrm>
        </p:grpSpPr>
        <p:sp>
          <p:nvSpPr>
            <p:cNvPr id="415" name="Google Shape;415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3" name="Google Shape;423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5" name="Google Shape;435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482" name="Google Shape;482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484" name="Google Shape;484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86" name="Google Shape;486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1" name="Google Shape;491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492" name="Google Shape;492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3" name="Google Shape;493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94" name="Google Shape;494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0" name="Google Shape;520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21" name="Google Shape;521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7" name="Google Shape;527;p7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528" name="Google Shape;528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9" name="Google Shape;529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30" name="Google Shape;530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5" name="Google Shape;535;p7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536" name="Google Shape;536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7" name="Google Shape;537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38" name="Google Shape;538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4" name="Google Shape;564;p7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565" name="Google Shape;565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7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568" name="Google Shape;568;p7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5" name="Google Shape;575;p7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576" name="Google Shape;576;p7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8" name="Google Shape;588;p7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56508" y="-56509"/>
            <a:ext cx="9257016" cy="5301465"/>
          </a:xfrm>
          <a:prstGeom prst="rect">
            <a:avLst/>
          </a:prstGeom>
          <a:solidFill>
            <a:schemeClr val="dk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8" name="Google Shape;8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chemeClr val="lt1">
                <a:alpha val="2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1" name="Google Shape;301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2" name="Google Shape;302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3" name="Google Shape;303;p1"/>
            <p:cNvSpPr/>
            <p:nvPr/>
          </p:nvSpPr>
          <p:spPr>
            <a:xfrm>
              <a:off x="0" y="2615209"/>
              <a:ext cx="6197599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"/>
          <p:cNvSpPr txBox="1">
            <a:spLocks noGrp="1"/>
          </p:cNvSpPr>
          <p:nvPr>
            <p:ph type="ctrTitle"/>
          </p:nvPr>
        </p:nvSpPr>
        <p:spPr>
          <a:xfrm>
            <a:off x="1304365" y="1529634"/>
            <a:ext cx="6535270" cy="208423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Morphological Classification of Extragalactic Radio Sources Using Convolutional Neural Networks (CNNs)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663" name="Google Shape;663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64" name="Google Shape;664;p17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7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667" name="Google Shape;667;p1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669" name="Google Shape;669;p17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70" name="Google Shape;670;p1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672" name="Google Shape;672;p17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73" name="Google Shape;673;p1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675" name="Google Shape;675;p17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76" name="Google Shape;676;p17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77" name="Google Shape;677;p17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678" name="Google Shape;678;p17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79" name="Google Shape;679;p17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681" name="Google Shape;681;p17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82" name="Google Shape;682;p17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684" name="Google Shape;684;p17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Dataset Overview</a:t>
            </a:r>
            <a:endParaRPr sz="9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Class Imbalance and Data Augmentation</a:t>
            </a:r>
            <a:endParaRPr sz="9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Convolutional Neural Network (CNN)</a:t>
            </a:r>
            <a:endParaRPr/>
          </a:p>
        </p:txBody>
      </p:sp>
      <p:sp>
        <p:nvSpPr>
          <p:cNvPr id="687" name="Google Shape;687;p17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 Loading and Preprocessing</a:t>
            </a:r>
            <a:endParaRPr sz="9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8" name="Google Shape;688;p17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Sobel Edge Detection and Symmetry Analysis (SSIM)</a:t>
            </a:r>
            <a:endParaRPr sz="9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9" name="Google Shape;689;p17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Hyperparameter Optimization with Optuna</a:t>
            </a:r>
            <a:endParaRPr sz="9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8"/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Overview</a:t>
            </a:r>
            <a:endParaRPr sz="4800" b="1" i="0" u="none" strike="noStrike" cap="none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695" name="Google Shape;695;p18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None/>
            </a:pPr>
            <a:endParaRPr sz="1800" b="1" i="0" u="none" strike="noStrike" cap="non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96" name="Google Shape;696;p18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97" name="Google Shape;697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9"/>
          <p:cNvSpPr txBox="1">
            <a:spLocks noGrp="1"/>
          </p:cNvSpPr>
          <p:nvPr>
            <p:ph type="title"/>
          </p:nvPr>
        </p:nvSpPr>
        <p:spPr>
          <a:xfrm>
            <a:off x="2824385" y="245585"/>
            <a:ext cx="3495229" cy="69919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Distribution</a:t>
            </a:r>
            <a:endParaRPr/>
          </a:p>
        </p:txBody>
      </p:sp>
      <p:pic>
        <p:nvPicPr>
          <p:cNvPr id="703" name="Google Shape;703;p19"/>
          <p:cNvPicPr preferRelativeResize="0"/>
          <p:nvPr/>
        </p:nvPicPr>
        <p:blipFill rotWithShape="1">
          <a:blip r:embed="rId3">
            <a:alphaModFix/>
          </a:blip>
          <a:srcRect t="-11311" b="-11310"/>
          <a:stretch/>
        </p:blipFill>
        <p:spPr>
          <a:xfrm>
            <a:off x="2164029" y="772189"/>
            <a:ext cx="4815942" cy="429287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704" name="Google Shape;70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10" name="Google Shape;7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304" y="1617221"/>
            <a:ext cx="6241392" cy="227841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0"/>
          <p:cNvSpPr txBox="1"/>
          <p:nvPr/>
        </p:nvSpPr>
        <p:spPr>
          <a:xfrm>
            <a:off x="1315475" y="627467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Sample Images</a:t>
            </a:r>
            <a:endParaRPr/>
          </a:p>
        </p:txBody>
      </p:sp>
      <p:pic>
        <p:nvPicPr>
          <p:cNvPr id="712" name="Google Shape;712;p20" descr="A small white dot in the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9492" y="2010268"/>
            <a:ext cx="1755637" cy="175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0" descr="A small white light in the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7667" y="2082740"/>
            <a:ext cx="1610691" cy="161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0" descr="A white light in the sky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81205" y="2047542"/>
            <a:ext cx="1683023" cy="168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1"/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/>
          </a:p>
        </p:txBody>
      </p:sp>
      <p:sp>
        <p:nvSpPr>
          <p:cNvPr id="720" name="Google Shape;720;p21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None/>
            </a:pPr>
            <a:endParaRPr sz="1800" b="1" i="0" u="none" strike="noStrike" cap="non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21" name="Google Shape;721;p21" descr="Circles with arrow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22" name="Google Shape;722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28" name="Google Shape;7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855" y="1345474"/>
            <a:ext cx="4504286" cy="16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2" descr="A white light in the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7854" y="2993887"/>
            <a:ext cx="4504285" cy="16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2"/>
          <p:cNvSpPr txBox="1"/>
          <p:nvPr/>
        </p:nvSpPr>
        <p:spPr>
          <a:xfrm>
            <a:off x="1253831" y="527815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Cropping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36" name="Google Shape;7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13" y="1337968"/>
            <a:ext cx="5740374" cy="209551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23"/>
          <p:cNvSpPr txBox="1"/>
          <p:nvPr/>
        </p:nvSpPr>
        <p:spPr>
          <a:xfrm>
            <a:off x="1253831" y="527815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/>
          </a:p>
        </p:txBody>
      </p:sp>
      <p:pic>
        <p:nvPicPr>
          <p:cNvPr id="738" name="Google Shape;73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6486" y="3771142"/>
            <a:ext cx="4896533" cy="49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4"/>
          <p:cNvSpPr txBox="1">
            <a:spLocks noGrp="1"/>
          </p:cNvSpPr>
          <p:nvPr>
            <p:ph type="title"/>
          </p:nvPr>
        </p:nvSpPr>
        <p:spPr>
          <a:xfrm>
            <a:off x="1147482" y="320612"/>
            <a:ext cx="7153835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5" name="Google Shape;745;p24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746" name="Google Shape;7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082" y="1136958"/>
            <a:ext cx="4229835" cy="331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Flattening</a:t>
            </a:r>
            <a:endParaRPr/>
          </a:p>
        </p:txBody>
      </p:sp>
      <p:sp>
        <p:nvSpPr>
          <p:cNvPr id="752" name="Google Shape;752;p2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754" name="Google Shape;75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038" y="2015784"/>
            <a:ext cx="2496716" cy="186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1533" y="1983701"/>
            <a:ext cx="2539596" cy="190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1909" y="1981766"/>
            <a:ext cx="2539596" cy="190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6"/>
          <p:cNvSpPr txBox="1">
            <a:spLocks noGrp="1"/>
          </p:cNvSpPr>
          <p:nvPr>
            <p:ph type="title"/>
          </p:nvPr>
        </p:nvSpPr>
        <p:spPr>
          <a:xfrm>
            <a:off x="1280406" y="138338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Pixels mean and median</a:t>
            </a:r>
            <a:endParaRPr/>
          </a:p>
        </p:txBody>
      </p:sp>
      <p:sp>
        <p:nvSpPr>
          <p:cNvPr id="762" name="Google Shape;762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64" name="Google Shape;7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921" y="999784"/>
            <a:ext cx="2349721" cy="17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8982" y="999784"/>
            <a:ext cx="2349721" cy="175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6494" y="999784"/>
            <a:ext cx="2315771" cy="17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6" descr="A green graph with number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5043" y="2843956"/>
            <a:ext cx="2315771" cy="17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6" descr="A green graph with number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8982" y="2843956"/>
            <a:ext cx="2349721" cy="175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6" descr="A green graph with number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2921" y="2843956"/>
            <a:ext cx="2349721" cy="175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39;p50">
            <a:extLst>
              <a:ext uri="{FF2B5EF4-FFF2-40B4-BE49-F238E27FC236}">
                <a16:creationId xmlns:a16="http://schemas.microsoft.com/office/drawing/2014/main" id="{E6A40900-4620-81F5-AD0B-BC681D0A2C82}"/>
              </a:ext>
            </a:extLst>
          </p:cNvPr>
          <p:cNvSpPr txBox="1"/>
          <p:nvPr/>
        </p:nvSpPr>
        <p:spPr>
          <a:xfrm>
            <a:off x="253274" y="1568600"/>
            <a:ext cx="1120500" cy="6204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Mean</a:t>
            </a:r>
            <a:endParaRPr sz="2500" b="1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Google Shape;939;p50">
            <a:extLst>
              <a:ext uri="{FF2B5EF4-FFF2-40B4-BE49-F238E27FC236}">
                <a16:creationId xmlns:a16="http://schemas.microsoft.com/office/drawing/2014/main" id="{EC2B3037-EE64-4039-EE23-1A8A326C0D6A}"/>
              </a:ext>
            </a:extLst>
          </p:cNvPr>
          <p:cNvSpPr txBox="1"/>
          <p:nvPr/>
        </p:nvSpPr>
        <p:spPr>
          <a:xfrm>
            <a:off x="253274" y="3412773"/>
            <a:ext cx="1120500" cy="6204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Median</a:t>
            </a:r>
            <a:endParaRPr sz="2500" b="1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PROJECT OBJECTIVE</a:t>
            </a:r>
            <a:endParaRPr/>
          </a:p>
        </p:txBody>
      </p:sp>
      <p:sp>
        <p:nvSpPr>
          <p:cNvPr id="599" name="Google Shape;599;p9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Classify radio galaxy images into three classes: FR0, FRI, and FRII.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7"/>
          <p:cNvSpPr txBox="1">
            <a:spLocks noGrp="1"/>
          </p:cNvSpPr>
          <p:nvPr>
            <p:ph type="ctrTitle" idx="4294967295"/>
          </p:nvPr>
        </p:nvSpPr>
        <p:spPr>
          <a:xfrm>
            <a:off x="1623993" y="2298750"/>
            <a:ext cx="5896013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Pixels Correlation</a:t>
            </a:r>
            <a:endParaRPr/>
          </a:p>
        </p:txBody>
      </p:sp>
      <p:sp>
        <p:nvSpPr>
          <p:cNvPr id="775" name="Google Shape;775;p27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None/>
            </a:pPr>
            <a:endParaRPr sz="1800" b="1" i="0" u="none" strike="noStrike" cap="non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76" name="Google Shape;776;p2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body" idx="1"/>
          </p:nvPr>
        </p:nvSpPr>
        <p:spPr>
          <a:xfrm>
            <a:off x="221781" y="4338914"/>
            <a:ext cx="1624949" cy="82187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FR0</a:t>
            </a:r>
            <a:endParaRPr/>
          </a:p>
        </p:txBody>
      </p:sp>
      <p:pic>
        <p:nvPicPr>
          <p:cNvPr id="784" name="Google Shape;7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584" y="156635"/>
            <a:ext cx="5248781" cy="459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9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91" name="Google Shape;791;p29"/>
          <p:cNvSpPr txBox="1">
            <a:spLocks noGrp="1"/>
          </p:cNvSpPr>
          <p:nvPr>
            <p:ph type="body" idx="1"/>
          </p:nvPr>
        </p:nvSpPr>
        <p:spPr>
          <a:xfrm>
            <a:off x="221781" y="4338914"/>
            <a:ext cx="1624949" cy="82187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FRI</a:t>
            </a:r>
            <a:endParaRPr/>
          </a:p>
        </p:txBody>
      </p:sp>
      <p:pic>
        <p:nvPicPr>
          <p:cNvPr id="792" name="Google Shape;79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151" y="156104"/>
            <a:ext cx="5229646" cy="459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0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99" name="Google Shape;799;p30"/>
          <p:cNvSpPr txBox="1">
            <a:spLocks noGrp="1"/>
          </p:cNvSpPr>
          <p:nvPr>
            <p:ph type="body" idx="1"/>
          </p:nvPr>
        </p:nvSpPr>
        <p:spPr>
          <a:xfrm>
            <a:off x="221781" y="4338914"/>
            <a:ext cx="1624949" cy="82187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FRII</a:t>
            </a:r>
            <a:endParaRPr/>
          </a:p>
        </p:txBody>
      </p:sp>
      <p:pic>
        <p:nvPicPr>
          <p:cNvPr id="800" name="Google Shape;8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884" y="157219"/>
            <a:ext cx="5248180" cy="459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1"/>
          <p:cNvSpPr txBox="1">
            <a:spLocks noGrp="1"/>
          </p:cNvSpPr>
          <p:nvPr>
            <p:ph type="title"/>
          </p:nvPr>
        </p:nvSpPr>
        <p:spPr>
          <a:xfrm>
            <a:off x="1315500" y="2336528"/>
            <a:ext cx="6513000" cy="4704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Sobel Edge Detection</a:t>
            </a:r>
            <a:endParaRPr/>
          </a:p>
        </p:txBody>
      </p:sp>
      <p:sp>
        <p:nvSpPr>
          <p:cNvPr id="806" name="Google Shape;806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812" name="Google Shape;8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810" y="737552"/>
            <a:ext cx="4564380" cy="366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818" name="Google Shape;81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1133" y="737552"/>
            <a:ext cx="4561734" cy="366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824" name="Google Shape;82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810" y="738083"/>
            <a:ext cx="4564380" cy="366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5"/>
          <p:cNvSpPr txBox="1">
            <a:spLocks noGrp="1"/>
          </p:cNvSpPr>
          <p:nvPr>
            <p:ph type="title"/>
          </p:nvPr>
        </p:nvSpPr>
        <p:spPr>
          <a:xfrm>
            <a:off x="1315500" y="2374950"/>
            <a:ext cx="65130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Symmetry Analysis</a:t>
            </a:r>
            <a:endParaRPr/>
          </a:p>
        </p:txBody>
      </p:sp>
      <p:sp>
        <p:nvSpPr>
          <p:cNvPr id="830" name="Google Shape;830;p3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836" name="Google Shape;83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785" y="738083"/>
            <a:ext cx="4112429" cy="366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605" name="Google Shape;605;p10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Understanding radio galaxy types is crucial for astronomy and space science.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842" name="Google Shape;84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444" y="738083"/>
            <a:ext cx="4111112" cy="366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848" name="Google Shape;8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7081" y="738083"/>
            <a:ext cx="4109838" cy="366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854" name="Google Shape;854;p39"/>
          <p:cNvPicPr preferRelativeResize="0"/>
          <p:nvPr/>
        </p:nvPicPr>
        <p:blipFill rotWithShape="1">
          <a:blip r:embed="rId3">
            <a:alphaModFix/>
          </a:blip>
          <a:srcRect b="8605"/>
          <a:stretch/>
        </p:blipFill>
        <p:spPr>
          <a:xfrm>
            <a:off x="667907" y="2342994"/>
            <a:ext cx="7808185" cy="41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0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Convolutional Neural Network Architecture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0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Type: Sequential CNN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866" name="Google Shape;8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4948" y="784473"/>
            <a:ext cx="4559708" cy="222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4947" y="2896300"/>
            <a:ext cx="4559705" cy="1552013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1"/>
          <p:cNvSpPr txBox="1"/>
          <p:nvPr/>
        </p:nvSpPr>
        <p:spPr>
          <a:xfrm>
            <a:off x="4723325" y="2830125"/>
            <a:ext cx="1256100" cy="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256 * 4</a:t>
            </a:r>
            <a:endParaRPr sz="24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69" name="Google Shape;869;p41"/>
          <p:cNvSpPr txBox="1"/>
          <p:nvPr/>
        </p:nvSpPr>
        <p:spPr>
          <a:xfrm>
            <a:off x="4723325" y="2830125"/>
            <a:ext cx="1256100" cy="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512 * 4</a:t>
            </a:r>
            <a:endParaRPr sz="24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70" name="Google Shape;870;p41"/>
          <p:cNvSpPr txBox="1"/>
          <p:nvPr/>
        </p:nvSpPr>
        <p:spPr>
          <a:xfrm>
            <a:off x="4723325" y="2830125"/>
            <a:ext cx="1256100" cy="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128 * 5</a:t>
            </a:r>
            <a:endParaRPr sz="24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71" name="Google Shape;871;p41"/>
          <p:cNvSpPr txBox="1"/>
          <p:nvPr/>
        </p:nvSpPr>
        <p:spPr>
          <a:xfrm>
            <a:off x="4723325" y="2830125"/>
            <a:ext cx="1256100" cy="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...</a:t>
            </a:r>
            <a:endParaRPr sz="24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 txBox="1">
            <a:spLocks noGrp="1"/>
          </p:cNvSpPr>
          <p:nvPr>
            <p:ph type="title"/>
          </p:nvPr>
        </p:nvSpPr>
        <p:spPr>
          <a:xfrm>
            <a:off x="1013011" y="504719"/>
            <a:ext cx="4059935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Training and Validation Plots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p42"/>
          <p:cNvPicPr preferRelativeResize="0"/>
          <p:nvPr/>
        </p:nvPicPr>
        <p:blipFill rotWithShape="1">
          <a:blip r:embed="rId3">
            <a:alphaModFix/>
          </a:blip>
          <a:srcRect t="274" b="21"/>
          <a:stretch/>
        </p:blipFill>
        <p:spPr>
          <a:xfrm>
            <a:off x="4720840" y="1336307"/>
            <a:ext cx="3819912" cy="3065362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78" name="Google Shape;878;p4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879" name="Google Shape;87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76" y="1336307"/>
            <a:ext cx="3819912" cy="306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CNN Model Evaluation</a:t>
            </a:r>
            <a:endParaRPr sz="4800" b="1" i="0" u="none" strike="noStrike" cap="none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885" name="Google Shape;885;p43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None/>
            </a:pPr>
            <a:endParaRPr sz="1800" b="1" i="0" u="none" strike="noStrike" cap="non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86" name="Google Shape;886;p43" descr="Checkmark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87" name="Google Shape;887;p4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112" y="2281237"/>
            <a:ext cx="58197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4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Accuracy and Loss</a:t>
            </a:r>
            <a:endParaRPr/>
          </a:p>
        </p:txBody>
      </p:sp>
      <p:sp>
        <p:nvSpPr>
          <p:cNvPr id="895" name="Google Shape;895;p44"/>
          <p:cNvSpPr txBox="1"/>
          <p:nvPr/>
        </p:nvSpPr>
        <p:spPr>
          <a:xfrm>
            <a:off x="2483225" y="3098800"/>
            <a:ext cx="4198500" cy="851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Test acc: 82.77       loss:43.72</a:t>
            </a:r>
            <a:endParaRPr sz="24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Train acc: 87.39       loss: 32.7</a:t>
            </a:r>
            <a:endParaRPr sz="24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5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(Training Set)</a:t>
            </a: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902" name="Google Shape;9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778" y="1205653"/>
            <a:ext cx="6712393" cy="327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6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(Test Set)</a:t>
            </a: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540" y="1193024"/>
            <a:ext cx="6676870" cy="327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1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APPROACH </a:t>
            </a:r>
            <a:endParaRPr/>
          </a:p>
        </p:txBody>
      </p:sp>
      <p:sp>
        <p:nvSpPr>
          <p:cNvPr id="611" name="Google Shape;611;p11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Utilize Convolutional Neural Network (CNN) and ResNet to distinguish between galaxy classes using image data.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7"/>
          <p:cNvSpPr txBox="1">
            <a:spLocks noGrp="1"/>
          </p:cNvSpPr>
          <p:nvPr>
            <p:ph type="title"/>
          </p:nvPr>
        </p:nvSpPr>
        <p:spPr>
          <a:xfrm>
            <a:off x="1315475" y="392334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CNN Model Training</a:t>
            </a:r>
            <a:endParaRPr/>
          </a:p>
        </p:txBody>
      </p:sp>
      <p:sp>
        <p:nvSpPr>
          <p:cNvPr id="915" name="Google Shape;915;p4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916" name="Google Shape;91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047" y="1245280"/>
            <a:ext cx="5445906" cy="265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8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(Training Set)</a:t>
            </a:r>
            <a:endParaRPr/>
          </a:p>
        </p:txBody>
      </p:sp>
      <p:sp>
        <p:nvSpPr>
          <p:cNvPr id="922" name="Google Shape;922;p4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923" name="Google Shape;92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778" y="1205653"/>
            <a:ext cx="6712394" cy="327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9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(Test Set)</a:t>
            </a:r>
            <a:endParaRPr/>
          </a:p>
        </p:txBody>
      </p:sp>
      <p:sp>
        <p:nvSpPr>
          <p:cNvPr id="929" name="Google Shape;929;p4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930" name="Google Shape;93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054" y="1206275"/>
            <a:ext cx="6709842" cy="327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(Test Set)</a:t>
            </a:r>
            <a:endParaRPr/>
          </a:p>
        </p:txBody>
      </p:sp>
      <p:sp>
        <p:nvSpPr>
          <p:cNvPr id="936" name="Google Shape;936;p5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937" name="Google Shape;93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74" y="1511650"/>
            <a:ext cx="4350300" cy="21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722" y="1511646"/>
            <a:ext cx="4328932" cy="21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0"/>
          <p:cNvSpPr txBox="1"/>
          <p:nvPr/>
        </p:nvSpPr>
        <p:spPr>
          <a:xfrm>
            <a:off x="1720075" y="3830925"/>
            <a:ext cx="1120500" cy="6204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After</a:t>
            </a:r>
            <a:endParaRPr sz="2500" b="1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0" name="Google Shape;940;p50"/>
          <p:cNvSpPr txBox="1"/>
          <p:nvPr/>
        </p:nvSpPr>
        <p:spPr>
          <a:xfrm>
            <a:off x="6141938" y="3830925"/>
            <a:ext cx="1120500" cy="6204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Before</a:t>
            </a:r>
            <a:endParaRPr sz="25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946" name="Google Shape;9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8353" y="2214362"/>
            <a:ext cx="5607242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1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Accuracy and Loss (After weights)</a:t>
            </a:r>
            <a:endParaRPr/>
          </a:p>
        </p:txBody>
      </p:sp>
      <p:sp>
        <p:nvSpPr>
          <p:cNvPr id="948" name="Google Shape;948;p51"/>
          <p:cNvSpPr txBox="1"/>
          <p:nvPr/>
        </p:nvSpPr>
        <p:spPr>
          <a:xfrm>
            <a:off x="2483225" y="3098800"/>
            <a:ext cx="4198500" cy="851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Test acc: 81.12       loss:47.69</a:t>
            </a:r>
            <a:endParaRPr sz="24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Train acc: 88.08       loss: 32.73</a:t>
            </a:r>
            <a:endParaRPr sz="24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2"/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OPTUNA</a:t>
            </a:r>
            <a:endParaRPr sz="4800" b="1" i="0" u="none" strike="noStrike" cap="none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954" name="Google Shape;954;p52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Hyperparameter optimization</a:t>
            </a:r>
            <a:endParaRPr sz="1800" b="1" i="0" u="none" strike="noStrike" cap="non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55" name="Google Shape;95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6274" y="1267344"/>
            <a:ext cx="1331451" cy="1250117"/>
          </a:xfrm>
          <a:prstGeom prst="ellipse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56" name="Google Shape;956;p5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3"/>
          <p:cNvSpPr txBox="1">
            <a:spLocks noGrp="1"/>
          </p:cNvSpPr>
          <p:nvPr>
            <p:ph type="title"/>
          </p:nvPr>
        </p:nvSpPr>
        <p:spPr>
          <a:xfrm>
            <a:off x="1013011" y="504719"/>
            <a:ext cx="4059935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Training and Validation Plots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2" name="Google Shape;962;p53"/>
          <p:cNvPicPr preferRelativeResize="0"/>
          <p:nvPr/>
        </p:nvPicPr>
        <p:blipFill rotWithShape="1">
          <a:blip r:embed="rId3">
            <a:alphaModFix/>
          </a:blip>
          <a:srcRect l="1316" r="1315"/>
          <a:stretch/>
        </p:blipFill>
        <p:spPr>
          <a:xfrm>
            <a:off x="4746794" y="1421027"/>
            <a:ext cx="3765130" cy="2895921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63" name="Google Shape;963;p5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964" name="Google Shape;96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76" y="1428739"/>
            <a:ext cx="3819912" cy="288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970" name="Google Shape;97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102" y="1505007"/>
            <a:ext cx="5363741" cy="5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4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Accuracy and Loss (After Optuna)</a:t>
            </a:r>
            <a:endParaRPr/>
          </a:p>
        </p:txBody>
      </p:sp>
      <p:pic>
        <p:nvPicPr>
          <p:cNvPr id="972" name="Google Shape;97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5776" y="2230856"/>
            <a:ext cx="3572447" cy="172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978" name="Google Shape;978;p5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979" name="Google Shape;979;p5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980" name="Google Shape;9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474" y="615323"/>
            <a:ext cx="6646580" cy="216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474" y="2428098"/>
            <a:ext cx="6646580" cy="21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987" name="Google Shape;987;p56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988" name="Google Shape;988;p5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989" name="Google Shape;98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338" y="820590"/>
            <a:ext cx="7387456" cy="350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2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GROUP MEMBERS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18" name="Google Shape;61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575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" name="Google Shape;619;p12"/>
          <p:cNvSpPr txBox="1"/>
          <p:nvPr/>
        </p:nvSpPr>
        <p:spPr>
          <a:xfrm>
            <a:off x="1084297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Seyed Ali Rashidi</a:t>
            </a:r>
            <a:br>
              <a:rPr lang="en"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sz="8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20" name="Google Shape;620;p12" descr="Screenshot_20241201-031125_Instagram.jpg"/>
          <p:cNvPicPr preferRelativeResize="0"/>
          <p:nvPr/>
        </p:nvPicPr>
        <p:blipFill rotWithShape="1">
          <a:blip r:embed="rId4">
            <a:alphaModFix/>
          </a:blip>
          <a:srcRect l="104" r="103"/>
          <a:stretch/>
        </p:blipFill>
        <p:spPr>
          <a:xfrm>
            <a:off x="2939838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1" name="Google Shape;621;p12"/>
          <p:cNvSpPr txBox="1"/>
          <p:nvPr/>
        </p:nvSpPr>
        <p:spPr>
          <a:xfrm>
            <a:off x="2944560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Forouzan Rezaei</a:t>
            </a:r>
            <a:br>
              <a:rPr lang="en"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sz="14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22" name="Google Shape;622;p12"/>
          <p:cNvPicPr preferRelativeResize="0"/>
          <p:nvPr/>
        </p:nvPicPr>
        <p:blipFill rotWithShape="1">
          <a:blip r:embed="rId5">
            <a:alphaModFix/>
          </a:blip>
          <a:srcRect l="295" r="296"/>
          <a:stretch/>
        </p:blipFill>
        <p:spPr>
          <a:xfrm>
            <a:off x="4800102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3" name="Google Shape;623;p12"/>
          <p:cNvSpPr txBox="1"/>
          <p:nvPr/>
        </p:nvSpPr>
        <p:spPr>
          <a:xfrm>
            <a:off x="4804824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Sachin Prakash</a:t>
            </a:r>
            <a:endParaRPr sz="14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24" name="Google Shape;62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0365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5" name="Google Shape;625;p12"/>
          <p:cNvSpPr txBox="1"/>
          <p:nvPr/>
        </p:nvSpPr>
        <p:spPr>
          <a:xfrm>
            <a:off x="6665087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Jeremiah Daniel Effiong</a:t>
            </a:r>
            <a:endParaRPr sz="14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7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(Training Set)</a:t>
            </a:r>
            <a:endParaRPr/>
          </a:p>
        </p:txBody>
      </p:sp>
      <p:sp>
        <p:nvSpPr>
          <p:cNvPr id="995" name="Google Shape;995;p5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996" name="Google Shape;99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44" y="1205653"/>
            <a:ext cx="6595061" cy="327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8"/>
          <p:cNvSpPr txBox="1"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Confusion Matrix (Test Set)</a:t>
            </a:r>
            <a:endParaRPr/>
          </a:p>
        </p:txBody>
      </p:sp>
      <p:sp>
        <p:nvSpPr>
          <p:cNvPr id="1002" name="Google Shape;1002;p5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1003" name="Google Shape;100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321" y="1212904"/>
            <a:ext cx="6583308" cy="325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9"/>
          <p:cNvSpPr txBox="1">
            <a:spLocks noGrp="1"/>
          </p:cNvSpPr>
          <p:nvPr>
            <p:ph type="ctrTitle" idx="4294967295"/>
          </p:nvPr>
        </p:nvSpPr>
        <p:spPr>
          <a:xfrm>
            <a:off x="1039906" y="2509075"/>
            <a:ext cx="7386918" cy="6823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Summary and Conclusion</a:t>
            </a:r>
            <a:endParaRPr sz="4800" b="1" i="0" u="none" strike="noStrike" cap="none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1009" name="Google Shape;1009;p59" descr="Race Fla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10" name="Google Shape;1010;p5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0"/>
          <p:cNvSpPr txBox="1">
            <a:spLocks noGrp="1"/>
          </p:cNvSpPr>
          <p:nvPr>
            <p:ph type="title"/>
          </p:nvPr>
        </p:nvSpPr>
        <p:spPr>
          <a:xfrm>
            <a:off x="1315500" y="372669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Performance Metrics</a:t>
            </a:r>
            <a:endParaRPr/>
          </a:p>
        </p:txBody>
      </p:sp>
      <p:graphicFrame>
        <p:nvGraphicFramePr>
          <p:cNvPr id="1016" name="Google Shape;1016;p60"/>
          <p:cNvGraphicFramePr/>
          <p:nvPr/>
        </p:nvGraphicFramePr>
        <p:xfrm>
          <a:off x="1797970" y="12581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{40943057-384B-4D20-ADA1-F412E5197CF4}</a:tableStyleId>
              </a:tblPr>
              <a:tblGrid>
                <a:gridCol w="138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CNN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Optuna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ResNet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Training Accuracy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0.8808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0.8457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0.8451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Test Accuracy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0.8277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0.8028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0.7781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Test Loss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0.4769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0.4931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0.5250 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Training Time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2.46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34.26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3.12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7" name="Google Shape;1017;p6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023" name="Google Shape;1023;p61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Thanks!</a:t>
            </a:r>
            <a:endParaRPr sz="4800" b="1" i="0" u="none" strike="noStrike" cap="none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grpSp>
        <p:nvGrpSpPr>
          <p:cNvPr id="1024" name="Google Shape;1024;p61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1025" name="Google Shape;1025;p6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3"/>
          <p:cNvSpPr txBox="1">
            <a:spLocks noGrp="1"/>
          </p:cNvSpPr>
          <p:nvPr>
            <p:ph type="title"/>
          </p:nvPr>
        </p:nvSpPr>
        <p:spPr>
          <a:xfrm>
            <a:off x="1315475" y="249815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body" idx="1"/>
          </p:nvPr>
        </p:nvSpPr>
        <p:spPr>
          <a:xfrm>
            <a:off x="968188" y="870215"/>
            <a:ext cx="7377953" cy="41500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"/>
              <a:t>Radio galaxies are a special type of galaxy that produces large amounts of energy in the form of radio waves.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"/>
              <a:t>This energy comes from supermassive black holes at the center of these galaxies, which shoot out jets of particles moving close to the speed of light.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"/>
              <a:t>When these jets interact with the surrounding space, they create different shapes, or  morphologies, that scientists can observe with radio telescopes.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"/>
          <p:cNvSpPr txBox="1">
            <a:spLocks noGrp="1"/>
          </p:cNvSpPr>
          <p:nvPr>
            <p:ph type="title"/>
          </p:nvPr>
        </p:nvSpPr>
        <p:spPr>
          <a:xfrm>
            <a:off x="1315475" y="274359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Types of Radio galaxies</a:t>
            </a:r>
            <a:endParaRPr/>
          </a:p>
        </p:txBody>
      </p:sp>
      <p:sp>
        <p:nvSpPr>
          <p:cNvPr id="638" name="Google Shape;638;p14"/>
          <p:cNvSpPr txBox="1">
            <a:spLocks noGrp="1"/>
          </p:cNvSpPr>
          <p:nvPr>
            <p:ph type="body" idx="1"/>
          </p:nvPr>
        </p:nvSpPr>
        <p:spPr>
          <a:xfrm>
            <a:off x="941294" y="1010264"/>
            <a:ext cx="7691718" cy="4105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" b="1"/>
              <a:t>FR0 galaxies </a:t>
            </a:r>
            <a:r>
              <a:rPr lang="en"/>
              <a:t>are compact, with no extended jets, and most of their radio emission concentrated near the core.</a:t>
            </a:r>
            <a:endParaRPr b="1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" b="1"/>
              <a:t>FRI galaxies </a:t>
            </a:r>
            <a:r>
              <a:rPr lang="en"/>
              <a:t>have jets that are brightest near the galactic core and fade outward, often found in dense environments like galaxy clusters.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" b="1"/>
              <a:t>FRII galaxies </a:t>
            </a:r>
            <a:r>
              <a:rPr lang="en"/>
              <a:t>feature long, collimated jets that end in bright hotspots, with more extended emission regions, and are found in more isolated environments.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45" name="Google Shape;64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267" y="1419208"/>
            <a:ext cx="6696765" cy="2630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6"/>
          <p:cNvSpPr/>
          <p:nvPr/>
        </p:nvSpPr>
        <p:spPr>
          <a:xfrm>
            <a:off x="-102742" y="-128427"/>
            <a:ext cx="9246742" cy="5409344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52" name="Google Shape;652;p16" descr="A white light in the sk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1575" t="25351" r="21622" b="22793"/>
          <a:stretch/>
        </p:blipFill>
        <p:spPr>
          <a:xfrm>
            <a:off x="5945437" y="1342553"/>
            <a:ext cx="2648957" cy="241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6" descr="A small white dot in the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1021" t="33102" r="29383" b="33202"/>
          <a:stretch/>
        </p:blipFill>
        <p:spPr>
          <a:xfrm>
            <a:off x="429845" y="1453216"/>
            <a:ext cx="2432968" cy="219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6" descr="A small white light in the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1615" t="22207" r="23896" b="22951"/>
          <a:stretch/>
        </p:blipFill>
        <p:spPr>
          <a:xfrm>
            <a:off x="3127485" y="1342554"/>
            <a:ext cx="2553280" cy="241822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6"/>
          <p:cNvSpPr txBox="1"/>
          <p:nvPr/>
        </p:nvSpPr>
        <p:spPr>
          <a:xfrm>
            <a:off x="1258584" y="3642620"/>
            <a:ext cx="6215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FR0</a:t>
            </a:r>
            <a:endParaRPr/>
          </a:p>
        </p:txBody>
      </p:sp>
      <p:sp>
        <p:nvSpPr>
          <p:cNvPr id="656" name="Google Shape;656;p16"/>
          <p:cNvSpPr txBox="1"/>
          <p:nvPr/>
        </p:nvSpPr>
        <p:spPr>
          <a:xfrm>
            <a:off x="6790794" y="3675189"/>
            <a:ext cx="7042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FRII</a:t>
            </a:r>
            <a:endParaRPr/>
          </a:p>
        </p:txBody>
      </p:sp>
      <p:sp>
        <p:nvSpPr>
          <p:cNvPr id="657" name="Google Shape;657;p16"/>
          <p:cNvSpPr txBox="1"/>
          <p:nvPr/>
        </p:nvSpPr>
        <p:spPr>
          <a:xfrm>
            <a:off x="4093331" y="3636736"/>
            <a:ext cx="6215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Office PowerPoint</Application>
  <PresentationFormat>On-screen Show (16:9)</PresentationFormat>
  <Paragraphs>152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Times New Roman</vt:lpstr>
      <vt:lpstr>Abel</vt:lpstr>
      <vt:lpstr>Calibri</vt:lpstr>
      <vt:lpstr>Megrim</vt:lpstr>
      <vt:lpstr>Iris template</vt:lpstr>
      <vt:lpstr>Morphological Classification of Extragalactic Radio Sources Using Convolutional Neural Networks (CNNs)</vt:lpstr>
      <vt:lpstr>PROJECT OBJECTIVE</vt:lpstr>
      <vt:lpstr>MOTIVATION</vt:lpstr>
      <vt:lpstr>APPROACH </vt:lpstr>
      <vt:lpstr>GROUP MEMBERS</vt:lpstr>
      <vt:lpstr>Introduction</vt:lpstr>
      <vt:lpstr>Types of Radio galaxies</vt:lpstr>
      <vt:lpstr>PowerPoint Presentation</vt:lpstr>
      <vt:lpstr>PowerPoint Presentation</vt:lpstr>
      <vt:lpstr>Roadmap</vt:lpstr>
      <vt:lpstr>Dataset Overview</vt:lpstr>
      <vt:lpstr>Data Distribution</vt:lpstr>
      <vt:lpstr>PowerPoint Presentation</vt:lpstr>
      <vt:lpstr>Data Pre-processing</vt:lpstr>
      <vt:lpstr>PowerPoint Presentation</vt:lpstr>
      <vt:lpstr>PowerPoint Presentation</vt:lpstr>
      <vt:lpstr>Data Augmentation</vt:lpstr>
      <vt:lpstr>Flattening</vt:lpstr>
      <vt:lpstr>Pixels mean and median</vt:lpstr>
      <vt:lpstr>Pixels Correlation</vt:lpstr>
      <vt:lpstr>PowerPoint Presentation</vt:lpstr>
      <vt:lpstr>PowerPoint Presentation</vt:lpstr>
      <vt:lpstr>PowerPoint Presentation</vt:lpstr>
      <vt:lpstr>Sobel Edge Detection</vt:lpstr>
      <vt:lpstr>PowerPoint Presentation</vt:lpstr>
      <vt:lpstr>PowerPoint Presentation</vt:lpstr>
      <vt:lpstr>PowerPoint Presentation</vt:lpstr>
      <vt:lpstr>Symmetry Analysis</vt:lpstr>
      <vt:lpstr>PowerPoint Presentation</vt:lpstr>
      <vt:lpstr>PowerPoint Presentation</vt:lpstr>
      <vt:lpstr>PowerPoint Presentation</vt:lpstr>
      <vt:lpstr>PowerPoint Presentation</vt:lpstr>
      <vt:lpstr>Convolutional Neural Network Architecture</vt:lpstr>
      <vt:lpstr>PowerPoint Presentation</vt:lpstr>
      <vt:lpstr>Training and Validation Plots</vt:lpstr>
      <vt:lpstr>CNN Model Evaluation</vt:lpstr>
      <vt:lpstr>Accuracy and Loss</vt:lpstr>
      <vt:lpstr>Confusion Matrix (Training Set)</vt:lpstr>
      <vt:lpstr>Confusion Matrix (Test Set)</vt:lpstr>
      <vt:lpstr>CNN Model Training</vt:lpstr>
      <vt:lpstr>Confusion Matrix (Training Set)</vt:lpstr>
      <vt:lpstr>Confusion Matrix (Test Set)</vt:lpstr>
      <vt:lpstr>Confusion Matrix (Test Set)</vt:lpstr>
      <vt:lpstr>Accuracy and Loss (After weights)</vt:lpstr>
      <vt:lpstr>OPTUNA</vt:lpstr>
      <vt:lpstr>Training and Validation Plots</vt:lpstr>
      <vt:lpstr>Accuracy and Loss (After Optuna)</vt:lpstr>
      <vt:lpstr>PowerPoint Presentation</vt:lpstr>
      <vt:lpstr>PowerPoint Presentation</vt:lpstr>
      <vt:lpstr>Confusion Matrix (Training Set)</vt:lpstr>
      <vt:lpstr>Confusion Matrix (Test Set)</vt:lpstr>
      <vt:lpstr>Summary and Conclusion</vt:lpstr>
      <vt:lpstr>Performance Metrics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JEREMIAH DANIEL EFFIONG</cp:lastModifiedBy>
  <cp:revision>1</cp:revision>
  <dcterms:modified xsi:type="dcterms:W3CDTF">2025-01-31T16:15:46Z</dcterms:modified>
</cp:coreProperties>
</file>